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3"/>
  </p:notesMasterIdLst>
  <p:sldIdLst>
    <p:sldId id="256" r:id="rId2"/>
  </p:sldIdLst>
  <p:sldSz cx="38404800" cy="2880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00AB0F-6630-49AA-AF90-0735BE3EEBBA}" v="56" dt="2024-05-16T02:20:25.6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8" d="100"/>
          <a:sy n="28" d="100"/>
        </p:scale>
        <p:origin x="18"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3A6EC8-2F92-47D7-831A-BBCD62A364F7}" type="datetimeFigureOut">
              <a:rPr lang="en-US" smtClean="0"/>
              <a:t>5/15/2024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690F0F-335B-42F8-90F1-630513E73F19}" type="slidenum">
              <a:rPr lang="en-US" smtClean="0"/>
              <a:t>‹#›</a:t>
            </a:fld>
            <a:endParaRPr lang="en-US"/>
          </a:p>
        </p:txBody>
      </p:sp>
    </p:spTree>
    <p:extLst>
      <p:ext uri="{BB962C8B-B14F-4D97-AF65-F5344CB8AC3E}">
        <p14:creationId xmlns:p14="http://schemas.microsoft.com/office/powerpoint/2010/main" val="3152472572"/>
      </p:ext>
    </p:extLst>
  </p:cSld>
  <p:clrMap bg1="lt1" tx1="dk1" bg2="lt2" tx2="dk2" accent1="accent1" accent2="accent2" accent3="accent3" accent4="accent4" accent5="accent5" accent6="accent6" hlink="hlink" folHlink="folHlink"/>
  <p:notesStyle>
    <a:lvl1pPr marL="0" algn="l" defTabSz="719541" rtl="0" eaLnBrk="1" latinLnBrk="0" hangingPunct="1">
      <a:defRPr sz="944" kern="1200">
        <a:solidFill>
          <a:schemeClr val="tx1"/>
        </a:solidFill>
        <a:latin typeface="+mn-lt"/>
        <a:ea typeface="+mn-ea"/>
        <a:cs typeface="+mn-cs"/>
      </a:defRPr>
    </a:lvl1pPr>
    <a:lvl2pPr marL="359771" algn="l" defTabSz="719541" rtl="0" eaLnBrk="1" latinLnBrk="0" hangingPunct="1">
      <a:defRPr sz="944" kern="1200">
        <a:solidFill>
          <a:schemeClr val="tx1"/>
        </a:solidFill>
        <a:latin typeface="+mn-lt"/>
        <a:ea typeface="+mn-ea"/>
        <a:cs typeface="+mn-cs"/>
      </a:defRPr>
    </a:lvl2pPr>
    <a:lvl3pPr marL="719541" algn="l" defTabSz="719541" rtl="0" eaLnBrk="1" latinLnBrk="0" hangingPunct="1">
      <a:defRPr sz="944" kern="1200">
        <a:solidFill>
          <a:schemeClr val="tx1"/>
        </a:solidFill>
        <a:latin typeface="+mn-lt"/>
        <a:ea typeface="+mn-ea"/>
        <a:cs typeface="+mn-cs"/>
      </a:defRPr>
    </a:lvl3pPr>
    <a:lvl4pPr marL="1079312" algn="l" defTabSz="719541" rtl="0" eaLnBrk="1" latinLnBrk="0" hangingPunct="1">
      <a:defRPr sz="944" kern="1200">
        <a:solidFill>
          <a:schemeClr val="tx1"/>
        </a:solidFill>
        <a:latin typeface="+mn-lt"/>
        <a:ea typeface="+mn-ea"/>
        <a:cs typeface="+mn-cs"/>
      </a:defRPr>
    </a:lvl4pPr>
    <a:lvl5pPr marL="1439083" algn="l" defTabSz="719541" rtl="0" eaLnBrk="1" latinLnBrk="0" hangingPunct="1">
      <a:defRPr sz="944" kern="1200">
        <a:solidFill>
          <a:schemeClr val="tx1"/>
        </a:solidFill>
        <a:latin typeface="+mn-lt"/>
        <a:ea typeface="+mn-ea"/>
        <a:cs typeface="+mn-cs"/>
      </a:defRPr>
    </a:lvl5pPr>
    <a:lvl6pPr marL="1798853" algn="l" defTabSz="719541" rtl="0" eaLnBrk="1" latinLnBrk="0" hangingPunct="1">
      <a:defRPr sz="944" kern="1200">
        <a:solidFill>
          <a:schemeClr val="tx1"/>
        </a:solidFill>
        <a:latin typeface="+mn-lt"/>
        <a:ea typeface="+mn-ea"/>
        <a:cs typeface="+mn-cs"/>
      </a:defRPr>
    </a:lvl6pPr>
    <a:lvl7pPr marL="2158624" algn="l" defTabSz="719541" rtl="0" eaLnBrk="1" latinLnBrk="0" hangingPunct="1">
      <a:defRPr sz="944" kern="1200">
        <a:solidFill>
          <a:schemeClr val="tx1"/>
        </a:solidFill>
        <a:latin typeface="+mn-lt"/>
        <a:ea typeface="+mn-ea"/>
        <a:cs typeface="+mn-cs"/>
      </a:defRPr>
    </a:lvl7pPr>
    <a:lvl8pPr marL="2518395" algn="l" defTabSz="719541" rtl="0" eaLnBrk="1" latinLnBrk="0" hangingPunct="1">
      <a:defRPr sz="944" kern="1200">
        <a:solidFill>
          <a:schemeClr val="tx1"/>
        </a:solidFill>
        <a:latin typeface="+mn-lt"/>
        <a:ea typeface="+mn-ea"/>
        <a:cs typeface="+mn-cs"/>
      </a:defRPr>
    </a:lvl8pPr>
    <a:lvl9pPr marL="2878165" algn="l" defTabSz="719541" rtl="0" eaLnBrk="1" latinLnBrk="0" hangingPunct="1">
      <a:defRPr sz="94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690F0F-335B-42F8-90F1-630513E73F19}" type="slidenum">
              <a:rPr lang="en-US" smtClean="0"/>
              <a:t>1</a:t>
            </a:fld>
            <a:endParaRPr lang="en-US"/>
          </a:p>
        </p:txBody>
      </p:sp>
    </p:spTree>
    <p:extLst>
      <p:ext uri="{BB962C8B-B14F-4D97-AF65-F5344CB8AC3E}">
        <p14:creationId xmlns:p14="http://schemas.microsoft.com/office/powerpoint/2010/main" val="1901306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4713925"/>
            <a:ext cx="32644080" cy="10027920"/>
          </a:xfrm>
        </p:spPr>
        <p:txBody>
          <a:bodyPr anchor="b"/>
          <a:lstStyle>
            <a:lvl1pPr algn="ctr">
              <a:defRPr sz="25200"/>
            </a:lvl1pPr>
          </a:lstStyle>
          <a:p>
            <a:r>
              <a:rPr lang="en-US"/>
              <a:t>Click to edit Master title style</a:t>
            </a:r>
            <a:endParaRPr lang="en-US" dirty="0"/>
          </a:p>
        </p:txBody>
      </p:sp>
      <p:sp>
        <p:nvSpPr>
          <p:cNvPr id="3" name="Subtitle 2"/>
          <p:cNvSpPr>
            <a:spLocks noGrp="1"/>
          </p:cNvSpPr>
          <p:nvPr>
            <p:ph type="subTitle" idx="1"/>
          </p:nvPr>
        </p:nvSpPr>
        <p:spPr>
          <a:xfrm>
            <a:off x="4800600" y="15128560"/>
            <a:ext cx="28803600" cy="6954200"/>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640462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594022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533525"/>
            <a:ext cx="8281035" cy="2440972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40332" y="1533525"/>
            <a:ext cx="24363045" cy="244097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67375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748835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7180906"/>
            <a:ext cx="33124140" cy="11981495"/>
          </a:xfrm>
        </p:spPr>
        <p:txBody>
          <a:bodyPr anchor="b"/>
          <a:lstStyle>
            <a:lvl1pPr>
              <a:defRPr sz="25200"/>
            </a:lvl1pPr>
          </a:lstStyle>
          <a:p>
            <a:r>
              <a:rPr lang="en-US"/>
              <a:t>Click to edit Master title style</a:t>
            </a:r>
            <a:endParaRPr lang="en-US" dirty="0"/>
          </a:p>
        </p:txBody>
      </p:sp>
      <p:sp>
        <p:nvSpPr>
          <p:cNvPr id="3" name="Text Placeholder 2"/>
          <p:cNvSpPr>
            <a:spLocks noGrp="1"/>
          </p:cNvSpPr>
          <p:nvPr>
            <p:ph type="body" idx="1"/>
          </p:nvPr>
        </p:nvSpPr>
        <p:spPr>
          <a:xfrm>
            <a:off x="2620330" y="19275751"/>
            <a:ext cx="33124140" cy="6300785"/>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5/15/2024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150452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40330" y="7667625"/>
            <a:ext cx="16322040" cy="182756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442430" y="7667625"/>
            <a:ext cx="16322040" cy="182756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467726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533531"/>
            <a:ext cx="33124140" cy="5567365"/>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45336" y="7060885"/>
            <a:ext cx="16247028" cy="3460430"/>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Click to edit Master text styles</a:t>
            </a:r>
          </a:p>
        </p:txBody>
      </p:sp>
      <p:sp>
        <p:nvSpPr>
          <p:cNvPr id="4" name="Content Placeholder 3"/>
          <p:cNvSpPr>
            <a:spLocks noGrp="1"/>
          </p:cNvSpPr>
          <p:nvPr>
            <p:ph sz="half" idx="2"/>
          </p:nvPr>
        </p:nvSpPr>
        <p:spPr>
          <a:xfrm>
            <a:off x="2645336" y="10521315"/>
            <a:ext cx="16247028" cy="154752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442432" y="7060885"/>
            <a:ext cx="16327042" cy="3460430"/>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Click to edit Master text styles</a:t>
            </a:r>
          </a:p>
        </p:txBody>
      </p:sp>
      <p:sp>
        <p:nvSpPr>
          <p:cNvPr id="6" name="Content Placeholder 5"/>
          <p:cNvSpPr>
            <a:spLocks noGrp="1"/>
          </p:cNvSpPr>
          <p:nvPr>
            <p:ph sz="quarter" idx="4"/>
          </p:nvPr>
        </p:nvSpPr>
        <p:spPr>
          <a:xfrm>
            <a:off x="19442432" y="10521315"/>
            <a:ext cx="16327042" cy="154752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5/15/2024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394738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5/15/2024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592453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5/15/2024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22017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920240"/>
            <a:ext cx="12386548" cy="6720840"/>
          </a:xfrm>
        </p:spPr>
        <p:txBody>
          <a:bodyPr anchor="b"/>
          <a:lstStyle>
            <a:lvl1pPr>
              <a:defRPr sz="13440"/>
            </a:lvl1pPr>
          </a:lstStyle>
          <a:p>
            <a:r>
              <a:rPr lang="en-US"/>
              <a:t>Click to edit Master title style</a:t>
            </a:r>
            <a:endParaRPr lang="en-US" dirty="0"/>
          </a:p>
        </p:txBody>
      </p:sp>
      <p:sp>
        <p:nvSpPr>
          <p:cNvPr id="3" name="Content Placeholder 2"/>
          <p:cNvSpPr>
            <a:spLocks noGrp="1"/>
          </p:cNvSpPr>
          <p:nvPr>
            <p:ph idx="1"/>
          </p:nvPr>
        </p:nvSpPr>
        <p:spPr>
          <a:xfrm>
            <a:off x="16327042" y="4147191"/>
            <a:ext cx="19442430" cy="20469225"/>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45332" y="8641080"/>
            <a:ext cx="12386548" cy="16008670"/>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824051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920240"/>
            <a:ext cx="12386548" cy="6720840"/>
          </a:xfrm>
        </p:spPr>
        <p:txBody>
          <a:bodyPr anchor="b"/>
          <a:lstStyle>
            <a:lvl1pPr>
              <a:defRPr sz="1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6327042" y="4147191"/>
            <a:ext cx="19442430" cy="20469225"/>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a:t>Click icon to add picture</a:t>
            </a:r>
            <a:endParaRPr lang="en-US" dirty="0"/>
          </a:p>
        </p:txBody>
      </p:sp>
      <p:sp>
        <p:nvSpPr>
          <p:cNvPr id="4" name="Text Placeholder 3"/>
          <p:cNvSpPr>
            <a:spLocks noGrp="1"/>
          </p:cNvSpPr>
          <p:nvPr>
            <p:ph type="body" sz="half" idx="2"/>
          </p:nvPr>
        </p:nvSpPr>
        <p:spPr>
          <a:xfrm>
            <a:off x="2645332" y="8641080"/>
            <a:ext cx="12386548" cy="16008670"/>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5/15/2024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745831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533531"/>
            <a:ext cx="33124140" cy="55673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40330" y="7667625"/>
            <a:ext cx="33124140" cy="182756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40330" y="26696676"/>
            <a:ext cx="8641080" cy="1533525"/>
          </a:xfrm>
          <a:prstGeom prst="rect">
            <a:avLst/>
          </a:prstGeom>
        </p:spPr>
        <p:txBody>
          <a:bodyPr vert="horz" lIns="91440" tIns="45720" rIns="91440" bIns="45720" rtlCol="0" anchor="ctr"/>
          <a:lstStyle>
            <a:lvl1pPr algn="l">
              <a:defRPr sz="5040">
                <a:solidFill>
                  <a:schemeClr val="tx1">
                    <a:tint val="75000"/>
                  </a:schemeClr>
                </a:solidFill>
              </a:defRPr>
            </a:lvl1pPr>
          </a:lstStyle>
          <a:p>
            <a:fld id="{C764DE79-268F-4C1A-8933-263129D2AF90}" type="datetimeFigureOut">
              <a:rPr lang="en-US" smtClean="0"/>
              <a:t>5/15/2024</a:t>
            </a:fld>
            <a:endParaRPr lang="en-US"/>
          </a:p>
        </p:txBody>
      </p:sp>
      <p:sp>
        <p:nvSpPr>
          <p:cNvPr id="5" name="Footer Placeholder 4"/>
          <p:cNvSpPr>
            <a:spLocks noGrp="1"/>
          </p:cNvSpPr>
          <p:nvPr>
            <p:ph type="ftr" sz="quarter" idx="3"/>
          </p:nvPr>
        </p:nvSpPr>
        <p:spPr>
          <a:xfrm>
            <a:off x="12721590" y="26696676"/>
            <a:ext cx="12961620" cy="1533525"/>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26696676"/>
            <a:ext cx="8641080" cy="1533525"/>
          </a:xfrm>
          <a:prstGeom prst="rect">
            <a:avLst/>
          </a:prstGeom>
        </p:spPr>
        <p:txBody>
          <a:bodyPr vert="horz" lIns="91440" tIns="45720" rIns="91440" bIns="45720" rtlCol="0" anchor="ctr"/>
          <a:lstStyle>
            <a:lvl1pPr algn="r">
              <a:defRPr sz="5040">
                <a:solidFill>
                  <a:schemeClr val="tx1">
                    <a:tint val="75000"/>
                  </a:schemeClr>
                </a:solidFill>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110018254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1.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4978198-82A0-827D-F98F-014330954C30}"/>
              </a:ext>
            </a:extLst>
          </p:cNvPr>
          <p:cNvSpPr/>
          <p:nvPr/>
        </p:nvSpPr>
        <p:spPr>
          <a:xfrm>
            <a:off x="-57" y="4708321"/>
            <a:ext cx="38399162" cy="225137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062"/>
          </a:p>
        </p:txBody>
      </p:sp>
      <p:sp>
        <p:nvSpPr>
          <p:cNvPr id="2" name="Title 1">
            <a:extLst>
              <a:ext uri="{FF2B5EF4-FFF2-40B4-BE49-F238E27FC236}">
                <a16:creationId xmlns:a16="http://schemas.microsoft.com/office/drawing/2014/main" id="{1692448E-D0F4-E3D6-0991-20D32BA3A9D1}"/>
              </a:ext>
            </a:extLst>
          </p:cNvPr>
          <p:cNvSpPr>
            <a:spLocks noGrp="1"/>
          </p:cNvSpPr>
          <p:nvPr>
            <p:ph type="ctrTitle"/>
          </p:nvPr>
        </p:nvSpPr>
        <p:spPr>
          <a:xfrm>
            <a:off x="5894592" y="2383096"/>
            <a:ext cx="26263964" cy="1213562"/>
          </a:xfrm>
        </p:spPr>
        <p:txBody>
          <a:bodyPr>
            <a:noAutofit/>
          </a:bodyPr>
          <a:lstStyle/>
          <a:p>
            <a:r>
              <a:rPr lang="en-US" sz="6599" b="1" dirty="0">
                <a:solidFill>
                  <a:srgbClr val="000000"/>
                </a:solidFill>
                <a:latin typeface="Lucida Sans" panose="020B0602030504020204" pitchFamily="34" charset="77"/>
              </a:rPr>
              <a:t>Machine Learning Approaches to Stock Prediction</a:t>
            </a:r>
            <a:endParaRPr lang="en-US" sz="6599" dirty="0">
              <a:latin typeface="Lucida Sans" panose="020B0602030504020204" pitchFamily="34" charset="77"/>
            </a:endParaRPr>
          </a:p>
        </p:txBody>
      </p:sp>
      <p:sp>
        <p:nvSpPr>
          <p:cNvPr id="4" name="TextBox 3">
            <a:extLst>
              <a:ext uri="{FF2B5EF4-FFF2-40B4-BE49-F238E27FC236}">
                <a16:creationId xmlns:a16="http://schemas.microsoft.com/office/drawing/2014/main" id="{500991E6-A4DE-BCF3-58D2-CF8B194591E4}"/>
              </a:ext>
            </a:extLst>
          </p:cNvPr>
          <p:cNvSpPr txBox="1"/>
          <p:nvPr/>
        </p:nvSpPr>
        <p:spPr>
          <a:xfrm>
            <a:off x="16450566" y="3817782"/>
            <a:ext cx="21683068" cy="669414"/>
          </a:xfrm>
          <a:prstGeom prst="rect">
            <a:avLst/>
          </a:prstGeom>
          <a:noFill/>
        </p:spPr>
        <p:txBody>
          <a:bodyPr wrap="square" rtlCol="0">
            <a:spAutoFit/>
          </a:bodyPr>
          <a:lstStyle/>
          <a:p>
            <a:r>
              <a:rPr lang="en-US" sz="3750" dirty="0">
                <a:solidFill>
                  <a:srgbClr val="000000"/>
                </a:solidFill>
                <a:latin typeface="Lucida Sans" panose="020B0602030504020204" pitchFamily="34" charset="77"/>
              </a:rPr>
              <a:t>Sebastian Criado</a:t>
            </a:r>
            <a:endParaRPr lang="en-US" sz="3750" dirty="0">
              <a:latin typeface="Lucida Sans" panose="020B0602030504020204" pitchFamily="34" charset="77"/>
            </a:endParaRPr>
          </a:p>
        </p:txBody>
      </p:sp>
      <p:pic>
        <p:nvPicPr>
          <p:cNvPr id="1026" name="Picture 2" descr="Brown University Logo and symbol, meaning, history, PNG, brand">
            <a:extLst>
              <a:ext uri="{FF2B5EF4-FFF2-40B4-BE49-F238E27FC236}">
                <a16:creationId xmlns:a16="http://schemas.microsoft.com/office/drawing/2014/main" id="{BDCD89FA-E812-DEE1-7D87-CD3B1A13712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5446" y="563113"/>
            <a:ext cx="4822134" cy="272268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diagram of a software development process&#10;&#10;Description automatically generated">
            <a:extLst>
              <a:ext uri="{FF2B5EF4-FFF2-40B4-BE49-F238E27FC236}">
                <a16:creationId xmlns:a16="http://schemas.microsoft.com/office/drawing/2014/main" id="{8C1D2A3F-A948-3A0E-E737-28F657AE51AB}"/>
              </a:ext>
            </a:extLst>
          </p:cNvPr>
          <p:cNvPicPr>
            <a:picLocks noChangeAspect="1"/>
          </p:cNvPicPr>
          <p:nvPr/>
        </p:nvPicPr>
        <p:blipFill>
          <a:blip r:embed="rId6"/>
          <a:stretch>
            <a:fillRect/>
          </a:stretch>
        </p:blipFill>
        <p:spPr>
          <a:xfrm>
            <a:off x="28394107" y="11080676"/>
            <a:ext cx="8517002" cy="8334065"/>
          </a:xfrm>
          <a:prstGeom prst="rect">
            <a:avLst/>
          </a:prstGeom>
        </p:spPr>
      </p:pic>
      <p:sp>
        <p:nvSpPr>
          <p:cNvPr id="16" name="TextBox 15">
            <a:extLst>
              <a:ext uri="{FF2B5EF4-FFF2-40B4-BE49-F238E27FC236}">
                <a16:creationId xmlns:a16="http://schemas.microsoft.com/office/drawing/2014/main" id="{4A991EAB-7ACC-9FB4-6DC1-DF89FF9487B3}"/>
              </a:ext>
            </a:extLst>
          </p:cNvPr>
          <p:cNvSpPr txBox="1"/>
          <p:nvPr/>
        </p:nvSpPr>
        <p:spPr>
          <a:xfrm>
            <a:off x="11861372" y="1237073"/>
            <a:ext cx="13959174" cy="1107867"/>
          </a:xfrm>
          <a:prstGeom prst="rect">
            <a:avLst/>
          </a:prstGeom>
          <a:noFill/>
        </p:spPr>
        <p:txBody>
          <a:bodyPr wrap="square" rtlCol="0">
            <a:spAutoFit/>
          </a:bodyPr>
          <a:lstStyle/>
          <a:p>
            <a:r>
              <a:rPr lang="en-US" sz="6599" b="1" dirty="0">
                <a:solidFill>
                  <a:srgbClr val="000000"/>
                </a:solidFill>
                <a:latin typeface="Lucida Sans" panose="020B0602030504020204" pitchFamily="34" charset="77"/>
                <a:ea typeface="+mj-ea"/>
                <a:cs typeface="+mj-cs"/>
              </a:rPr>
              <a:t>Predicting 7 Day Price Change</a:t>
            </a:r>
            <a:endParaRPr lang="en-US" sz="1350" dirty="0"/>
          </a:p>
        </p:txBody>
      </p:sp>
      <p:sp>
        <p:nvSpPr>
          <p:cNvPr id="20" name="TextBox 19">
            <a:extLst>
              <a:ext uri="{FF2B5EF4-FFF2-40B4-BE49-F238E27FC236}">
                <a16:creationId xmlns:a16="http://schemas.microsoft.com/office/drawing/2014/main" id="{04A13DEF-E750-CADE-63BF-CC5EF1367FB9}"/>
              </a:ext>
            </a:extLst>
          </p:cNvPr>
          <p:cNvSpPr txBox="1"/>
          <p:nvPr/>
        </p:nvSpPr>
        <p:spPr>
          <a:xfrm>
            <a:off x="1823901" y="12010518"/>
            <a:ext cx="9368206" cy="853952"/>
          </a:xfrm>
          <a:prstGeom prst="rect">
            <a:avLst/>
          </a:prstGeom>
          <a:noFill/>
        </p:spPr>
        <p:txBody>
          <a:bodyPr wrap="square" rtlCol="0">
            <a:spAutoFit/>
          </a:bodyPr>
          <a:lstStyle/>
          <a:p>
            <a:r>
              <a:rPr lang="en-US" sz="4949" b="1">
                <a:latin typeface="Lucida Sans" panose="020B0602030504020204" pitchFamily="34" charset="77"/>
              </a:rPr>
              <a:t>Introduction</a:t>
            </a:r>
            <a:endParaRPr lang="en-US" sz="2100" b="1">
              <a:latin typeface="Lucida Sans" panose="020B0602030504020204" pitchFamily="34" charset="77"/>
            </a:endParaRPr>
          </a:p>
        </p:txBody>
      </p:sp>
      <p:sp>
        <p:nvSpPr>
          <p:cNvPr id="12" name="Rectangle 11">
            <a:extLst>
              <a:ext uri="{FF2B5EF4-FFF2-40B4-BE49-F238E27FC236}">
                <a16:creationId xmlns:a16="http://schemas.microsoft.com/office/drawing/2014/main" id="{A02A24EF-37C1-D857-B3C5-AAA5F2040353}"/>
              </a:ext>
            </a:extLst>
          </p:cNvPr>
          <p:cNvSpPr/>
          <p:nvPr/>
        </p:nvSpPr>
        <p:spPr>
          <a:xfrm>
            <a:off x="535446" y="5427406"/>
            <a:ext cx="9371818" cy="21258334"/>
          </a:xfrm>
          <a:prstGeom prst="rect">
            <a:avLst/>
          </a:prstGeom>
        </p:spPr>
        <p:style>
          <a:lnRef idx="2">
            <a:schemeClr val="dk1"/>
          </a:lnRef>
          <a:fillRef idx="1">
            <a:schemeClr val="lt1"/>
          </a:fillRef>
          <a:effectRef idx="0">
            <a:schemeClr val="dk1"/>
          </a:effectRef>
          <a:fontRef idx="minor">
            <a:schemeClr val="dk1"/>
          </a:fontRef>
        </p:style>
        <p:txBody>
          <a:bodyPr lIns="68580" tIns="34290" rIns="68580" bIns="34290" rtlCol="0" anchor="ctr"/>
          <a:lstStyle/>
          <a:p>
            <a:pPr algn="ctr"/>
            <a:endParaRPr lang="en-US" sz="1062" dirty="0">
              <a:cs typeface="Calibri"/>
            </a:endParaRPr>
          </a:p>
        </p:txBody>
      </p:sp>
      <p:sp>
        <p:nvSpPr>
          <p:cNvPr id="21" name="TextBox 20">
            <a:extLst>
              <a:ext uri="{FF2B5EF4-FFF2-40B4-BE49-F238E27FC236}">
                <a16:creationId xmlns:a16="http://schemas.microsoft.com/office/drawing/2014/main" id="{A491F62E-9E19-2B27-7043-74AC99F1B7A7}"/>
              </a:ext>
            </a:extLst>
          </p:cNvPr>
          <p:cNvSpPr txBox="1"/>
          <p:nvPr/>
        </p:nvSpPr>
        <p:spPr>
          <a:xfrm>
            <a:off x="14375729" y="19709623"/>
            <a:ext cx="6810713" cy="830860"/>
          </a:xfrm>
          <a:prstGeom prst="rect">
            <a:avLst/>
          </a:prstGeom>
          <a:noFill/>
        </p:spPr>
        <p:txBody>
          <a:bodyPr wrap="square" lIns="68570" tIns="34286" rIns="68570" bIns="34286" rtlCol="0" anchor="t">
            <a:spAutoFit/>
          </a:bodyPr>
          <a:lstStyle/>
          <a:p>
            <a:r>
              <a:rPr lang="en-US" sz="4949" b="1">
                <a:latin typeface="Lucida Sans" panose="020B0602030504020204" pitchFamily="34" charset="77"/>
              </a:rPr>
              <a:t>Challenge</a:t>
            </a:r>
          </a:p>
        </p:txBody>
      </p:sp>
      <p:sp>
        <p:nvSpPr>
          <p:cNvPr id="5" name="TextBox 11">
            <a:extLst>
              <a:ext uri="{FF2B5EF4-FFF2-40B4-BE49-F238E27FC236}">
                <a16:creationId xmlns:a16="http://schemas.microsoft.com/office/drawing/2014/main" id="{198D0ACF-4DB9-D6C8-E3E4-C3C31770C7D0}"/>
              </a:ext>
            </a:extLst>
          </p:cNvPr>
          <p:cNvSpPr txBox="1"/>
          <p:nvPr/>
        </p:nvSpPr>
        <p:spPr>
          <a:xfrm>
            <a:off x="21574330" y="18269431"/>
            <a:ext cx="6810713" cy="1148456"/>
          </a:xfrm>
          <a:prstGeom prst="rect">
            <a:avLst/>
          </a:prstGeom>
          <a:noFill/>
        </p:spPr>
        <p:txBody>
          <a:bodyPr wrap="square" lIns="68580" tIns="34290" rIns="68580" bIns="3429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4913" b="1">
                <a:latin typeface="Lucida Sans"/>
              </a:rPr>
              <a:t>Future Work</a:t>
            </a:r>
            <a:endParaRPr lang="en-US" sz="4949" b="1">
              <a:latin typeface="Lucida Sans" panose="020B0602030504020204" pitchFamily="34" charset="77"/>
            </a:endParaRPr>
          </a:p>
          <a:p>
            <a:endParaRPr lang="en-US" sz="2100" b="1">
              <a:latin typeface="Lucida Sans" panose="020B0602030504020204" pitchFamily="34" charset="77"/>
            </a:endParaRPr>
          </a:p>
        </p:txBody>
      </p:sp>
      <p:sp>
        <p:nvSpPr>
          <p:cNvPr id="13" name="Rectangle 12">
            <a:extLst>
              <a:ext uri="{FF2B5EF4-FFF2-40B4-BE49-F238E27FC236}">
                <a16:creationId xmlns:a16="http://schemas.microsoft.com/office/drawing/2014/main" id="{8504362B-E5A7-EE47-AB61-1A9DECC41C24}"/>
              </a:ext>
            </a:extLst>
          </p:cNvPr>
          <p:cNvSpPr/>
          <p:nvPr/>
        </p:nvSpPr>
        <p:spPr>
          <a:xfrm>
            <a:off x="10523116" y="5336048"/>
            <a:ext cx="17065352" cy="212583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062" dirty="0"/>
          </a:p>
        </p:txBody>
      </p:sp>
      <p:sp>
        <p:nvSpPr>
          <p:cNvPr id="15" name="Rectangle 14">
            <a:extLst>
              <a:ext uri="{FF2B5EF4-FFF2-40B4-BE49-F238E27FC236}">
                <a16:creationId xmlns:a16="http://schemas.microsoft.com/office/drawing/2014/main" id="{C32D2473-7361-3E3A-9403-56931FF17ABD}"/>
              </a:ext>
            </a:extLst>
          </p:cNvPr>
          <p:cNvSpPr/>
          <p:nvPr/>
        </p:nvSpPr>
        <p:spPr>
          <a:xfrm>
            <a:off x="28375288" y="5427404"/>
            <a:ext cx="9441772" cy="212583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50">
                <a:solidFill>
                  <a:srgbClr val="FFFFFF"/>
                </a:solidFill>
                <a:latin typeface="Calibri"/>
              </a:rPr>
              <a:t>Goal</a:t>
            </a:r>
            <a:endParaRPr lang="en-US" sz="1062"/>
          </a:p>
        </p:txBody>
      </p:sp>
      <p:sp>
        <p:nvSpPr>
          <p:cNvPr id="17" name="Rectangle 16">
            <a:extLst>
              <a:ext uri="{FF2B5EF4-FFF2-40B4-BE49-F238E27FC236}">
                <a16:creationId xmlns:a16="http://schemas.microsoft.com/office/drawing/2014/main" id="{EFF1DBE2-8BB7-369A-4B30-D3AC93F0EB78}"/>
              </a:ext>
            </a:extLst>
          </p:cNvPr>
          <p:cNvSpPr/>
          <p:nvPr/>
        </p:nvSpPr>
        <p:spPr>
          <a:xfrm>
            <a:off x="1131606" y="5837425"/>
            <a:ext cx="8020223" cy="652808"/>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50" dirty="0">
                <a:cs typeface="Calibri"/>
              </a:rPr>
              <a:t>Background</a:t>
            </a:r>
            <a:endParaRPr lang="en-US" sz="4050" dirty="0"/>
          </a:p>
        </p:txBody>
      </p:sp>
      <p:sp>
        <p:nvSpPr>
          <p:cNvPr id="18" name="TextBox 17">
            <a:extLst>
              <a:ext uri="{FF2B5EF4-FFF2-40B4-BE49-F238E27FC236}">
                <a16:creationId xmlns:a16="http://schemas.microsoft.com/office/drawing/2014/main" id="{3FBB4F90-D359-E6C2-EB82-615FFE46F1E5}"/>
              </a:ext>
            </a:extLst>
          </p:cNvPr>
          <p:cNvSpPr txBox="1"/>
          <p:nvPr/>
        </p:nvSpPr>
        <p:spPr>
          <a:xfrm>
            <a:off x="1145969" y="6792474"/>
            <a:ext cx="8423222" cy="4793813"/>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nSpc>
                <a:spcPct val="107000"/>
              </a:lnSpc>
              <a:spcAft>
                <a:spcPts val="600"/>
              </a:spcAft>
            </a:pPr>
            <a:r>
              <a:rPr lang="en-US" sz="2400" kern="100" dirty="0">
                <a:ea typeface="Aptos" panose="020B0004020202020204" pitchFamily="34" charset="0"/>
                <a:cs typeface="Times New Roman" panose="02020603050405020304" pitchFamily="18" charset="0"/>
              </a:rPr>
              <a:t>Nowadays, it often seems like one of the least predictable elements of the financial world is the stock market. Earnings and profits often fluctuate and vary seemingly at random, but always seem to have underlying logic when the state of a company or organization is looked at. We theorized that one measure of a stock’s current valuation, the 7-day-price reaction, which evaluates the stock’s net improvement over 7 days, could be predicted by various financial factors using differing machine learning techniques. If this were possible, it would make sound financial decisions based on data far more accessible to everyday users without a comprehensive finance background, and thus make investments safer.</a:t>
            </a:r>
          </a:p>
        </p:txBody>
      </p:sp>
      <p:sp>
        <p:nvSpPr>
          <p:cNvPr id="22" name="Rectangle 21">
            <a:extLst>
              <a:ext uri="{FF2B5EF4-FFF2-40B4-BE49-F238E27FC236}">
                <a16:creationId xmlns:a16="http://schemas.microsoft.com/office/drawing/2014/main" id="{4215101E-9559-E84E-1AD7-3BD12731CCCA}"/>
              </a:ext>
            </a:extLst>
          </p:cNvPr>
          <p:cNvSpPr/>
          <p:nvPr/>
        </p:nvSpPr>
        <p:spPr>
          <a:xfrm>
            <a:off x="1131604" y="17024220"/>
            <a:ext cx="8020223" cy="652808"/>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4050" dirty="0">
                <a:cs typeface="Calibri"/>
              </a:rPr>
              <a:t>Dataset</a:t>
            </a:r>
            <a:endParaRPr lang="en-US" sz="4050" dirty="0"/>
          </a:p>
        </p:txBody>
      </p:sp>
      <p:sp>
        <p:nvSpPr>
          <p:cNvPr id="25" name="Rectangle 24">
            <a:extLst>
              <a:ext uri="{FF2B5EF4-FFF2-40B4-BE49-F238E27FC236}">
                <a16:creationId xmlns:a16="http://schemas.microsoft.com/office/drawing/2014/main" id="{3EC9D583-4927-C654-9A2F-D7C4C3A7AA8F}"/>
              </a:ext>
            </a:extLst>
          </p:cNvPr>
          <p:cNvSpPr/>
          <p:nvPr/>
        </p:nvSpPr>
        <p:spPr>
          <a:xfrm>
            <a:off x="11382640" y="5817849"/>
            <a:ext cx="15346304" cy="639368"/>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4050" dirty="0">
                <a:cs typeface="Calibri"/>
              </a:rPr>
              <a:t>Methodology</a:t>
            </a:r>
            <a:endParaRPr lang="en-US" sz="1062" dirty="0"/>
          </a:p>
        </p:txBody>
      </p:sp>
      <p:sp>
        <p:nvSpPr>
          <p:cNvPr id="7" name="Rectangle 6">
            <a:extLst>
              <a:ext uri="{FF2B5EF4-FFF2-40B4-BE49-F238E27FC236}">
                <a16:creationId xmlns:a16="http://schemas.microsoft.com/office/drawing/2014/main" id="{E4074A3D-13A7-9579-600A-9821E47BAE7C}"/>
              </a:ext>
            </a:extLst>
          </p:cNvPr>
          <p:cNvSpPr/>
          <p:nvPr/>
        </p:nvSpPr>
        <p:spPr>
          <a:xfrm>
            <a:off x="28770167" y="5850866"/>
            <a:ext cx="8652014" cy="625926"/>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4050" dirty="0">
                <a:cs typeface="Calibri"/>
              </a:rPr>
              <a:t>Results</a:t>
            </a:r>
            <a:endParaRPr lang="en-US" sz="1062" dirty="0"/>
          </a:p>
        </p:txBody>
      </p:sp>
      <p:sp>
        <p:nvSpPr>
          <p:cNvPr id="9" name="TextBox 8">
            <a:extLst>
              <a:ext uri="{FF2B5EF4-FFF2-40B4-BE49-F238E27FC236}">
                <a16:creationId xmlns:a16="http://schemas.microsoft.com/office/drawing/2014/main" id="{EFC03255-A918-F28A-8242-9E58845FC63F}"/>
              </a:ext>
            </a:extLst>
          </p:cNvPr>
          <p:cNvSpPr txBox="1"/>
          <p:nvPr/>
        </p:nvSpPr>
        <p:spPr>
          <a:xfrm>
            <a:off x="1145969" y="17898153"/>
            <a:ext cx="8020223" cy="8160375"/>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0" marR="0">
              <a:lnSpc>
                <a:spcPct val="107000"/>
              </a:lnSpc>
              <a:spcBef>
                <a:spcPts val="0"/>
              </a:spcBef>
              <a:spcAft>
                <a:spcPts val="800"/>
              </a:spcAft>
            </a:pPr>
            <a:r>
              <a:rPr lang="en-US" sz="2400" kern="100" dirty="0">
                <a:effectLst/>
                <a:ea typeface="Aptos" panose="020B0004020202020204" pitchFamily="34" charset="0"/>
                <a:cs typeface="Times New Roman" panose="02020603050405020304" pitchFamily="18" charset="0"/>
              </a:rPr>
              <a:t>This project used data from the LSEG Refinitiv database, a student accessible database that hosts the records of several top companies from their quarterly earnings calls. Along with being easily accessible, the data columns were fairly standardized across the entire dataset, with all the units and data columns being kept consistent and included several fairly acknowledged financial factors as well as the resulting 7-day price reaction. However, As some companies sometimes did not report some data columns, such as the </a:t>
            </a:r>
            <a:r>
              <a:rPr lang="en-US" sz="2400" kern="100" dirty="0" err="1">
                <a:effectLst/>
                <a:ea typeface="Aptos" panose="020B0004020202020204" pitchFamily="34" charset="0"/>
                <a:cs typeface="Times New Roman" panose="02020603050405020304" pitchFamily="18" charset="0"/>
              </a:rPr>
              <a:t>SmartEstimate</a:t>
            </a:r>
            <a:r>
              <a:rPr lang="en-US" sz="2400" kern="100" dirty="0">
                <a:effectLst/>
                <a:ea typeface="Aptos" panose="020B0004020202020204" pitchFamily="34" charset="0"/>
                <a:cs typeface="Times New Roman" panose="02020603050405020304" pitchFamily="18" charset="0"/>
              </a:rPr>
              <a:t>, we experimented with both zeroing out or eliminating those rows altogether and found that zeroing provided overall better practical accuracy. While this is not necessarily representative of the true values, it yielded better accuracy.</a:t>
            </a:r>
          </a:p>
          <a:p>
            <a:pPr marL="0" marR="0">
              <a:lnSpc>
                <a:spcPct val="107000"/>
              </a:lnSpc>
              <a:spcBef>
                <a:spcPts val="0"/>
              </a:spcBef>
              <a:spcAft>
                <a:spcPts val="800"/>
              </a:spcAft>
            </a:pPr>
            <a:endParaRPr lang="en-US" sz="2400" kern="100" dirty="0">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2400" kern="100" dirty="0">
                <a:effectLst/>
                <a:ea typeface="Aptos" panose="020B0004020202020204" pitchFamily="34" charset="0"/>
                <a:cs typeface="Times New Roman" panose="02020603050405020304" pitchFamily="18" charset="0"/>
              </a:rPr>
              <a:t>To create the dataset we ended up using, we merged about 50 individual company report datasets by iterating through and creating a column based ordered dictionary, where for example, entry 5 of the dictionary corresponding to the Surprise % would correspond to a single quarter for a single company.</a:t>
            </a:r>
          </a:p>
        </p:txBody>
      </p:sp>
      <p:sp>
        <p:nvSpPr>
          <p:cNvPr id="10" name="Rectangle 9">
            <a:extLst>
              <a:ext uri="{FF2B5EF4-FFF2-40B4-BE49-F238E27FC236}">
                <a16:creationId xmlns:a16="http://schemas.microsoft.com/office/drawing/2014/main" id="{286F244D-CE49-592F-B082-CAF9AC25773B}"/>
              </a:ext>
            </a:extLst>
          </p:cNvPr>
          <p:cNvSpPr/>
          <p:nvPr/>
        </p:nvSpPr>
        <p:spPr>
          <a:xfrm>
            <a:off x="1131605" y="11706641"/>
            <a:ext cx="8020223" cy="652808"/>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4050" dirty="0">
                <a:cs typeface="Calibri"/>
              </a:rPr>
              <a:t>Hypothesis</a:t>
            </a:r>
            <a:endParaRPr lang="en-US" sz="4050" dirty="0"/>
          </a:p>
        </p:txBody>
      </p:sp>
      <p:sp>
        <p:nvSpPr>
          <p:cNvPr id="30" name="TextBox 29">
            <a:extLst>
              <a:ext uri="{FF2B5EF4-FFF2-40B4-BE49-F238E27FC236}">
                <a16:creationId xmlns:a16="http://schemas.microsoft.com/office/drawing/2014/main" id="{70C87DBE-594D-5D50-3318-2DFF6A844CD8}"/>
              </a:ext>
            </a:extLst>
          </p:cNvPr>
          <p:cNvSpPr txBox="1"/>
          <p:nvPr/>
        </p:nvSpPr>
        <p:spPr>
          <a:xfrm>
            <a:off x="930105" y="12716982"/>
            <a:ext cx="8423222" cy="3762184"/>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514350" indent="-514350">
              <a:lnSpc>
                <a:spcPct val="107000"/>
              </a:lnSpc>
              <a:spcAft>
                <a:spcPts val="600"/>
              </a:spcAft>
              <a:buAutoNum type="arabicPeriod"/>
            </a:pPr>
            <a:r>
              <a:rPr lang="en-US" sz="2400" kern="100" dirty="0">
                <a:ea typeface="Aptos" panose="020B0004020202020204" pitchFamily="34" charset="0"/>
                <a:cs typeface="Times New Roman" panose="02020603050405020304" pitchFamily="18" charset="0"/>
              </a:rPr>
              <a:t>A set of factors from the dataset we chose to work with exists that can predict price reaction to a high degree of accuracy.</a:t>
            </a:r>
          </a:p>
          <a:p>
            <a:pPr marL="514350" indent="-514350">
              <a:lnSpc>
                <a:spcPct val="107000"/>
              </a:lnSpc>
              <a:spcAft>
                <a:spcPts val="600"/>
              </a:spcAft>
              <a:buAutoNum type="arabicPeriod"/>
            </a:pPr>
            <a:r>
              <a:rPr lang="en-US" sz="2400" kern="100" dirty="0">
                <a:ea typeface="Aptos" panose="020B0004020202020204" pitchFamily="34" charset="0"/>
                <a:cs typeface="Times New Roman" panose="02020603050405020304" pitchFamily="18" charset="0"/>
              </a:rPr>
              <a:t>Some of this data could be marked as unnecessary for analysis, and models excluding this data would be able to predict 7D price reaction better than models trained using all the factors.</a:t>
            </a:r>
          </a:p>
          <a:p>
            <a:pPr marL="514350" indent="-514350">
              <a:lnSpc>
                <a:spcPct val="107000"/>
              </a:lnSpc>
              <a:spcAft>
                <a:spcPts val="600"/>
              </a:spcAft>
              <a:buAutoNum type="arabicPeriod"/>
            </a:pPr>
            <a:r>
              <a:rPr lang="en-US" sz="2400" kern="100" dirty="0">
                <a:ea typeface="Aptos" panose="020B0004020202020204" pitchFamily="34" charset="0"/>
                <a:cs typeface="Times New Roman" panose="02020603050405020304" pitchFamily="18" charset="0"/>
              </a:rPr>
              <a:t>Due to the complex nature of the data, a more complex model, such as a multi-layer neural network, will learn the data trends better than a more simplified quadratic regression model</a:t>
            </a:r>
          </a:p>
        </p:txBody>
      </p:sp>
      <p:sp>
        <p:nvSpPr>
          <p:cNvPr id="34" name="Rectangle 33">
            <a:extLst>
              <a:ext uri="{FF2B5EF4-FFF2-40B4-BE49-F238E27FC236}">
                <a16:creationId xmlns:a16="http://schemas.microsoft.com/office/drawing/2014/main" id="{C1E2714E-8B9A-F1C6-6A6E-D99D0D89A535}"/>
              </a:ext>
            </a:extLst>
          </p:cNvPr>
          <p:cNvSpPr/>
          <p:nvPr/>
        </p:nvSpPr>
        <p:spPr>
          <a:xfrm>
            <a:off x="11374462" y="6844775"/>
            <a:ext cx="7520764" cy="546221"/>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50" dirty="0">
                <a:cs typeface="Calibri"/>
              </a:rPr>
              <a:t>Multi Layer NN</a:t>
            </a:r>
            <a:endParaRPr lang="en-US" sz="4050" dirty="0"/>
          </a:p>
        </p:txBody>
      </p:sp>
      <p:sp>
        <p:nvSpPr>
          <p:cNvPr id="35" name="TextBox 34">
            <a:extLst>
              <a:ext uri="{FF2B5EF4-FFF2-40B4-BE49-F238E27FC236}">
                <a16:creationId xmlns:a16="http://schemas.microsoft.com/office/drawing/2014/main" id="{2229F2DA-DDCA-6BC7-BD7F-F333F1BC7C2A}"/>
              </a:ext>
            </a:extLst>
          </p:cNvPr>
          <p:cNvSpPr txBox="1"/>
          <p:nvPr/>
        </p:nvSpPr>
        <p:spPr>
          <a:xfrm>
            <a:off x="11399014" y="7670804"/>
            <a:ext cx="7520765" cy="5188985"/>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nSpc>
                <a:spcPct val="107000"/>
              </a:lnSpc>
              <a:spcAft>
                <a:spcPts val="600"/>
              </a:spcAft>
            </a:pPr>
            <a:r>
              <a:rPr lang="en-US" sz="2400" kern="100" dirty="0">
                <a:ea typeface="Aptos" panose="020B0004020202020204" pitchFamily="34" charset="0"/>
                <a:cs typeface="Times New Roman" panose="02020603050405020304" pitchFamily="18" charset="0"/>
              </a:rPr>
              <a:t>Due to the complexity of financial trends and the apparent external randomness of the stock market, we theorized that a multi-layer neural network would be most capable of understanding trends many humans cannot easily identify. As such, we created a basic model architecture (shown below) using an Adam optimizer and a basic 2-layer neural network and trained it with an 80/20 split on our data subsets. After experimentation, we decided to use an epoch count of 10, set learning rate of .001, using the </a:t>
            </a:r>
            <a:r>
              <a:rPr lang="en-US" sz="2400" kern="100" dirty="0" err="1">
                <a:ea typeface="Aptos" panose="020B0004020202020204" pitchFamily="34" charset="0"/>
                <a:cs typeface="Times New Roman" panose="02020603050405020304" pitchFamily="18" charset="0"/>
              </a:rPr>
              <a:t>Tensorflow</a:t>
            </a:r>
            <a:r>
              <a:rPr lang="en-US" sz="2400" kern="100" dirty="0">
                <a:ea typeface="Aptos" panose="020B0004020202020204" pitchFamily="34" charset="0"/>
                <a:cs typeface="Times New Roman" panose="02020603050405020304" pitchFamily="18" charset="0"/>
              </a:rPr>
              <a:t> framework. To maintain as much consistency with our quadratic regression model as possible, we used Mean Squared Error (MSE) as both our loss function and accuracy metric for model evaluation.</a:t>
            </a:r>
          </a:p>
        </p:txBody>
      </p:sp>
      <p:pic>
        <p:nvPicPr>
          <p:cNvPr id="37" name="Picture 36">
            <a:extLst>
              <a:ext uri="{FF2B5EF4-FFF2-40B4-BE49-F238E27FC236}">
                <a16:creationId xmlns:a16="http://schemas.microsoft.com/office/drawing/2014/main" id="{DFB29FA2-5062-01DE-EA45-77B1BD9FDE6A}"/>
              </a:ext>
            </a:extLst>
          </p:cNvPr>
          <p:cNvPicPr>
            <a:picLocks noChangeAspect="1"/>
          </p:cNvPicPr>
          <p:nvPr/>
        </p:nvPicPr>
        <p:blipFill>
          <a:blip r:embed="rId7"/>
          <a:stretch>
            <a:fillRect/>
          </a:stretch>
        </p:blipFill>
        <p:spPr>
          <a:xfrm>
            <a:off x="11192107" y="13130504"/>
            <a:ext cx="7603195" cy="5365771"/>
          </a:xfrm>
          <a:prstGeom prst="rect">
            <a:avLst/>
          </a:prstGeom>
        </p:spPr>
      </p:pic>
      <p:sp>
        <p:nvSpPr>
          <p:cNvPr id="39" name="Rectangle 38">
            <a:extLst>
              <a:ext uri="{FF2B5EF4-FFF2-40B4-BE49-F238E27FC236}">
                <a16:creationId xmlns:a16="http://schemas.microsoft.com/office/drawing/2014/main" id="{A55D191A-8E98-C1D0-6952-AC122D92B6E2}"/>
              </a:ext>
            </a:extLst>
          </p:cNvPr>
          <p:cNvSpPr/>
          <p:nvPr/>
        </p:nvSpPr>
        <p:spPr>
          <a:xfrm>
            <a:off x="19213047" y="6816759"/>
            <a:ext cx="7520764" cy="546221"/>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50" dirty="0">
                <a:cs typeface="Calibri"/>
              </a:rPr>
              <a:t>Quadratic Regression</a:t>
            </a:r>
            <a:endParaRPr lang="en-US" sz="4050" dirty="0"/>
          </a:p>
        </p:txBody>
      </p:sp>
      <p:sp>
        <p:nvSpPr>
          <p:cNvPr id="41" name="TextBox 40">
            <a:extLst>
              <a:ext uri="{FF2B5EF4-FFF2-40B4-BE49-F238E27FC236}">
                <a16:creationId xmlns:a16="http://schemas.microsoft.com/office/drawing/2014/main" id="{68FA189D-D66B-EEDA-F8E8-7072CECB6BF7}"/>
              </a:ext>
            </a:extLst>
          </p:cNvPr>
          <p:cNvSpPr txBox="1"/>
          <p:nvPr/>
        </p:nvSpPr>
        <p:spPr>
          <a:xfrm>
            <a:off x="19289660" y="7583327"/>
            <a:ext cx="7520765" cy="5188985"/>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nSpc>
                <a:spcPct val="107000"/>
              </a:lnSpc>
              <a:spcAft>
                <a:spcPts val="600"/>
              </a:spcAft>
            </a:pPr>
            <a:r>
              <a:rPr lang="en-US" sz="2400" kern="100" dirty="0">
                <a:ea typeface="Aptos" panose="020B0004020202020204" pitchFamily="34" charset="0"/>
                <a:cs typeface="Times New Roman" panose="02020603050405020304" pitchFamily="18" charset="0"/>
              </a:rPr>
              <a:t>We realized as well that we were making a large assumption that the data would be complex and therefore would require a more complex model and decided to experiment with a relatively simpler quadratic model as a result. As quadratic regression does not require much hyperparameter tuning, we simply had to determine a best fit degree for the equation fitting our data. To do so, we ran experiments up to a 10</a:t>
            </a:r>
            <a:r>
              <a:rPr lang="en-US" sz="2400" kern="100" baseline="30000" dirty="0">
                <a:ea typeface="Aptos" panose="020B0004020202020204" pitchFamily="34" charset="0"/>
                <a:cs typeface="Times New Roman" panose="02020603050405020304" pitchFamily="18" charset="0"/>
              </a:rPr>
              <a:t>th</a:t>
            </a:r>
            <a:r>
              <a:rPr lang="en-US" sz="2400" kern="100" dirty="0">
                <a:ea typeface="Aptos" panose="020B0004020202020204" pitchFamily="34" charset="0"/>
                <a:cs typeface="Times New Roman" panose="02020603050405020304" pitchFamily="18" charset="0"/>
              </a:rPr>
              <a:t> degree quadratic equation, attempting to minimize MSE across 10 training runs. After experimentation, to our surprise, a 1</a:t>
            </a:r>
            <a:r>
              <a:rPr lang="en-US" sz="2400" kern="100" baseline="30000" dirty="0">
                <a:ea typeface="Aptos" panose="020B0004020202020204" pitchFamily="34" charset="0"/>
                <a:cs typeface="Times New Roman" panose="02020603050405020304" pitchFamily="18" charset="0"/>
              </a:rPr>
              <a:t>st</a:t>
            </a:r>
            <a:r>
              <a:rPr lang="en-US" sz="2400" kern="100" dirty="0">
                <a:ea typeface="Aptos" panose="020B0004020202020204" pitchFamily="34" charset="0"/>
                <a:cs typeface="Times New Roman" panose="02020603050405020304" pitchFamily="18" charset="0"/>
              </a:rPr>
              <a:t> degree quadratic regression (making this in effect, a linear equation), was proving consistently to be the best fit, so we focused on improving this model as a result. </a:t>
            </a:r>
          </a:p>
        </p:txBody>
      </p:sp>
      <p:pic>
        <p:nvPicPr>
          <p:cNvPr id="43" name="Picture 42">
            <a:extLst>
              <a:ext uri="{FF2B5EF4-FFF2-40B4-BE49-F238E27FC236}">
                <a16:creationId xmlns:a16="http://schemas.microsoft.com/office/drawing/2014/main" id="{45E5DADB-D5D5-715C-C1A7-D9B20809C51D}"/>
              </a:ext>
            </a:extLst>
          </p:cNvPr>
          <p:cNvPicPr>
            <a:picLocks noChangeAspect="1"/>
          </p:cNvPicPr>
          <p:nvPr/>
        </p:nvPicPr>
        <p:blipFill>
          <a:blip r:embed="rId8"/>
          <a:stretch>
            <a:fillRect/>
          </a:stretch>
        </p:blipFill>
        <p:spPr>
          <a:xfrm>
            <a:off x="18990752" y="12889928"/>
            <a:ext cx="7938308" cy="5953731"/>
          </a:xfrm>
          <a:prstGeom prst="rect">
            <a:avLst/>
          </a:prstGeom>
        </p:spPr>
      </p:pic>
      <p:sp>
        <p:nvSpPr>
          <p:cNvPr id="44" name="Rectangle 43">
            <a:extLst>
              <a:ext uri="{FF2B5EF4-FFF2-40B4-BE49-F238E27FC236}">
                <a16:creationId xmlns:a16="http://schemas.microsoft.com/office/drawing/2014/main" id="{FAB498F3-790E-1AC0-E9CD-BA63F179F027}"/>
              </a:ext>
            </a:extLst>
          </p:cNvPr>
          <p:cNvSpPr/>
          <p:nvPr/>
        </p:nvSpPr>
        <p:spPr>
          <a:xfrm>
            <a:off x="11192107" y="19216345"/>
            <a:ext cx="7520764" cy="546221"/>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50" dirty="0">
                <a:cs typeface="Calibri"/>
              </a:rPr>
              <a:t>Data Segmentation</a:t>
            </a:r>
            <a:endParaRPr lang="en-US" sz="4050" dirty="0"/>
          </a:p>
        </p:txBody>
      </p:sp>
      <p:sp>
        <p:nvSpPr>
          <p:cNvPr id="45" name="TextBox 44">
            <a:extLst>
              <a:ext uri="{FF2B5EF4-FFF2-40B4-BE49-F238E27FC236}">
                <a16:creationId xmlns:a16="http://schemas.microsoft.com/office/drawing/2014/main" id="{D1640552-E6A3-FC88-69F3-2E81AF3B6642}"/>
              </a:ext>
            </a:extLst>
          </p:cNvPr>
          <p:cNvSpPr txBox="1"/>
          <p:nvPr/>
        </p:nvSpPr>
        <p:spPr>
          <a:xfrm>
            <a:off x="11220114" y="20251504"/>
            <a:ext cx="7520765" cy="5188985"/>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nSpc>
                <a:spcPct val="107000"/>
              </a:lnSpc>
              <a:spcAft>
                <a:spcPts val="600"/>
              </a:spcAft>
            </a:pPr>
            <a:r>
              <a:rPr lang="en-US" sz="2400" kern="100" dirty="0">
                <a:ea typeface="Aptos" panose="020B0004020202020204" pitchFamily="34" charset="0"/>
                <a:cs typeface="Times New Roman" panose="02020603050405020304" pitchFamily="18" charset="0"/>
              </a:rPr>
              <a:t>To test our hypothesis that a set of factors from earnings call data could be excluded, we went through the data and determined factors that might be reasonable derived from each other. We theorized that this data should in theory follow the same correlation in the same direction, and thus a DL model or regression coefficients would be able to simply compensate for their removal. That gave us our initial starting point for factor removal, and then we attempted from there to experiment with different factors to see how this affected model accuracy. Once we believed that the factors had been determined, a dataset consisting of the “ideal factors” was generated, and then used to train both models in additional to the complete dataset.</a:t>
            </a:r>
          </a:p>
        </p:txBody>
      </p:sp>
      <p:sp>
        <p:nvSpPr>
          <p:cNvPr id="47" name="Rectangle 46">
            <a:extLst>
              <a:ext uri="{FF2B5EF4-FFF2-40B4-BE49-F238E27FC236}">
                <a16:creationId xmlns:a16="http://schemas.microsoft.com/office/drawing/2014/main" id="{37D28D8E-2B91-45FA-7FD9-82201A612DFE}"/>
              </a:ext>
            </a:extLst>
          </p:cNvPr>
          <p:cNvSpPr/>
          <p:nvPr/>
        </p:nvSpPr>
        <p:spPr>
          <a:xfrm>
            <a:off x="19328226" y="19189874"/>
            <a:ext cx="7520764" cy="546221"/>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50" dirty="0">
                <a:cs typeface="Calibri"/>
              </a:rPr>
              <a:t>Model Testing/Analysis</a:t>
            </a:r>
            <a:endParaRPr lang="en-US" sz="4050" dirty="0"/>
          </a:p>
        </p:txBody>
      </p:sp>
      <p:sp>
        <p:nvSpPr>
          <p:cNvPr id="48" name="TextBox 47">
            <a:extLst>
              <a:ext uri="{FF2B5EF4-FFF2-40B4-BE49-F238E27FC236}">
                <a16:creationId xmlns:a16="http://schemas.microsoft.com/office/drawing/2014/main" id="{114BC586-505D-E1D0-26C8-8FAC216F1FBB}"/>
              </a:ext>
            </a:extLst>
          </p:cNvPr>
          <p:cNvSpPr txBox="1"/>
          <p:nvPr/>
        </p:nvSpPr>
        <p:spPr>
          <a:xfrm>
            <a:off x="19213382" y="20158775"/>
            <a:ext cx="7520765" cy="5188985"/>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nSpc>
                <a:spcPct val="107000"/>
              </a:lnSpc>
              <a:spcAft>
                <a:spcPts val="600"/>
              </a:spcAft>
            </a:pPr>
            <a:r>
              <a:rPr lang="en-US" sz="2400" kern="100" dirty="0">
                <a:ea typeface="Aptos" panose="020B0004020202020204" pitchFamily="34" charset="0"/>
                <a:cs typeface="Times New Roman" panose="02020603050405020304" pitchFamily="18" charset="0"/>
              </a:rPr>
              <a:t>After determining which factors we wanted to eliminate for hypothesis 2, we then ran a set of 10 trials on each model, re-training and shuffling the data every trial. For each testing run, 80% of our total shuffled dataset was used as a training set, and the remaining data was held back for validation and testing at the end of each run. Our goal with this was to eliminate any lucky combinations or variability from our method analysis, as well as to deal with the possibility of outlier data. Since we were comparing populations and samples against each other, when comparing inter model results or models trained with the different categories of data, 2 sample t tests were used for all model comparisons to evaluate statistical significance.</a:t>
            </a:r>
          </a:p>
        </p:txBody>
      </p:sp>
      <p:sp>
        <p:nvSpPr>
          <p:cNvPr id="50" name="Rectangle 49">
            <a:extLst>
              <a:ext uri="{FF2B5EF4-FFF2-40B4-BE49-F238E27FC236}">
                <a16:creationId xmlns:a16="http://schemas.microsoft.com/office/drawing/2014/main" id="{8E5DEE6C-1098-7CBF-6094-736974BD82A5}"/>
              </a:ext>
            </a:extLst>
          </p:cNvPr>
          <p:cNvSpPr/>
          <p:nvPr/>
        </p:nvSpPr>
        <p:spPr>
          <a:xfrm>
            <a:off x="28735285" y="22111350"/>
            <a:ext cx="8652014" cy="625926"/>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4050" dirty="0">
                <a:cs typeface="Calibri"/>
              </a:rPr>
              <a:t>Ramifications and Limitations</a:t>
            </a:r>
            <a:endParaRPr lang="en-US" sz="1062" dirty="0"/>
          </a:p>
        </p:txBody>
      </p:sp>
      <p:sp>
        <p:nvSpPr>
          <p:cNvPr id="54" name="Rectangle 1">
            <a:extLst>
              <a:ext uri="{FF2B5EF4-FFF2-40B4-BE49-F238E27FC236}">
                <a16:creationId xmlns:a16="http://schemas.microsoft.com/office/drawing/2014/main" id="{9BC151CA-C42E-D280-B148-60E00C877016}"/>
              </a:ext>
            </a:extLst>
          </p:cNvPr>
          <p:cNvSpPr>
            <a:spLocks noChangeArrowheads="1"/>
          </p:cNvSpPr>
          <p:nvPr/>
        </p:nvSpPr>
        <p:spPr bwMode="auto">
          <a:xfrm>
            <a:off x="29719878" y="9800945"/>
            <a:ext cx="38404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5" name="TextBox 54">
            <a:extLst>
              <a:ext uri="{FF2B5EF4-FFF2-40B4-BE49-F238E27FC236}">
                <a16:creationId xmlns:a16="http://schemas.microsoft.com/office/drawing/2014/main" id="{DFB0F9FD-1238-0985-62EF-64B28F8D24E2}"/>
              </a:ext>
            </a:extLst>
          </p:cNvPr>
          <p:cNvSpPr txBox="1"/>
          <p:nvPr/>
        </p:nvSpPr>
        <p:spPr>
          <a:xfrm>
            <a:off x="28735285" y="6689194"/>
            <a:ext cx="8517002" cy="6056273"/>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nSpc>
                <a:spcPct val="107000"/>
              </a:lnSpc>
              <a:spcAft>
                <a:spcPts val="600"/>
              </a:spcAft>
            </a:pPr>
            <a:r>
              <a:rPr lang="en-US" sz="2400" kern="100" dirty="0">
                <a:ea typeface="Aptos" panose="020B0004020202020204" pitchFamily="34" charset="0"/>
                <a:cs typeface="Times New Roman" panose="02020603050405020304" pitchFamily="18" charset="0"/>
              </a:rPr>
              <a:t>A </a:t>
            </a:r>
            <a:r>
              <a:rPr lang="en-US" sz="2400" b="1" kern="100" dirty="0">
                <a:ea typeface="Aptos" panose="020B0004020202020204" pitchFamily="34" charset="0"/>
                <a:cs typeface="Times New Roman" panose="02020603050405020304" pitchFamily="18" charset="0"/>
              </a:rPr>
              <a:t>two-sample t-test </a:t>
            </a:r>
            <a:r>
              <a:rPr lang="en-US" sz="2400" kern="100" dirty="0">
                <a:ea typeface="Aptos" panose="020B0004020202020204" pitchFamily="34" charset="0"/>
                <a:cs typeface="Times New Roman" panose="02020603050405020304" pitchFamily="18" charset="0"/>
              </a:rPr>
              <a:t>was carried out between the selective data and the raw dataset MSEs across 10 trials to attempt to see if we could discern a statistically significant difference in performance. When comparing the reduced factors and base dataset, there were p-values of .1142 and .78 respectively for the NN and Regression models, showing no statistically significant difference between the reduced and full datasets.</a:t>
            </a:r>
          </a:p>
          <a:p>
            <a:pPr>
              <a:lnSpc>
                <a:spcPct val="107000"/>
              </a:lnSpc>
              <a:spcAft>
                <a:spcPts val="600"/>
              </a:spcAft>
            </a:pPr>
            <a:r>
              <a:rPr lang="en-US" sz="2400" kern="100" dirty="0">
                <a:ea typeface="Aptos" panose="020B0004020202020204" pitchFamily="34" charset="0"/>
                <a:cs typeface="Times New Roman" panose="02020603050405020304" pitchFamily="18" charset="0"/>
              </a:rPr>
              <a:t>When comparing model performance on each dataset (one per each category of data), two sample t-tests yielded p-values of .08 for the reduced factors dataset and .11 for the full dataset. This implies that the NN/Quadratic regression models are comparable but does not tell the full story. Below are distribution graphs for each model type and dataset, which clearly show that both the range and standard of deviation for the regression approach consistently yielded a lower MSE.</a:t>
            </a:r>
          </a:p>
        </p:txBody>
      </p:sp>
      <p:pic>
        <p:nvPicPr>
          <p:cNvPr id="60" name="Picture 59">
            <a:extLst>
              <a:ext uri="{FF2B5EF4-FFF2-40B4-BE49-F238E27FC236}">
                <a16:creationId xmlns:a16="http://schemas.microsoft.com/office/drawing/2014/main" id="{A356911F-EB98-6E13-70D1-CE78295993E5}"/>
              </a:ext>
            </a:extLst>
          </p:cNvPr>
          <p:cNvPicPr>
            <a:picLocks noChangeAspect="1"/>
          </p:cNvPicPr>
          <p:nvPr/>
        </p:nvPicPr>
        <p:blipFill>
          <a:blip r:embed="rId9"/>
          <a:stretch>
            <a:fillRect/>
          </a:stretch>
        </p:blipFill>
        <p:spPr>
          <a:xfrm>
            <a:off x="28735285" y="12581345"/>
            <a:ext cx="8288661" cy="5256746"/>
          </a:xfrm>
          <a:prstGeom prst="rect">
            <a:avLst/>
          </a:prstGeom>
        </p:spPr>
      </p:pic>
      <p:sp>
        <p:nvSpPr>
          <p:cNvPr id="62" name="TextBox 61">
            <a:extLst>
              <a:ext uri="{FF2B5EF4-FFF2-40B4-BE49-F238E27FC236}">
                <a16:creationId xmlns:a16="http://schemas.microsoft.com/office/drawing/2014/main" id="{A8E999E5-577B-8D5F-A1BC-B8A626BBF2D3}"/>
              </a:ext>
            </a:extLst>
          </p:cNvPr>
          <p:cNvSpPr txBox="1"/>
          <p:nvPr/>
        </p:nvSpPr>
        <p:spPr>
          <a:xfrm>
            <a:off x="28735285" y="17520719"/>
            <a:ext cx="8517002" cy="4475584"/>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nSpc>
                <a:spcPct val="107000"/>
              </a:lnSpc>
              <a:spcAft>
                <a:spcPts val="600"/>
              </a:spcAft>
            </a:pPr>
            <a:r>
              <a:rPr lang="en-US" sz="2400" kern="100" dirty="0">
                <a:ea typeface="Aptos" panose="020B0004020202020204" pitchFamily="34" charset="0"/>
                <a:cs typeface="Times New Roman" panose="02020603050405020304" pitchFamily="18" charset="0"/>
              </a:rPr>
              <a:t>When looking at the data, I believe that the large number of outliers with the NN data affected our ability to draw a strong statistically significant data despite the clearly lower error of the regression approach.</a:t>
            </a:r>
          </a:p>
          <a:p>
            <a:pPr>
              <a:lnSpc>
                <a:spcPct val="107000"/>
              </a:lnSpc>
              <a:spcAft>
                <a:spcPts val="600"/>
              </a:spcAft>
            </a:pPr>
            <a:r>
              <a:rPr lang="en-US" sz="2400" kern="100" dirty="0">
                <a:ea typeface="Aptos" panose="020B0004020202020204" pitchFamily="34" charset="0"/>
                <a:cs typeface="Times New Roman" panose="02020603050405020304" pitchFamily="18" charset="0"/>
              </a:rPr>
              <a:t>As a result of this analysis, we are clearly able to make the claim that this data does lend itself to prediction of stock movement and 7-day price range. However, we cannot make the claim that any of the factors can be eliminated to provide modeling improvements. In addition, while we cannot claim to have provided statistically significant evidence, the results imply that a simpler regression-based approach yields better accuracy than the NN one.</a:t>
            </a:r>
          </a:p>
        </p:txBody>
      </p:sp>
      <p:sp>
        <p:nvSpPr>
          <p:cNvPr id="63" name="TextBox 62">
            <a:extLst>
              <a:ext uri="{FF2B5EF4-FFF2-40B4-BE49-F238E27FC236}">
                <a16:creationId xmlns:a16="http://schemas.microsoft.com/office/drawing/2014/main" id="{B59C0B4C-0886-C8D1-D620-25135C896914}"/>
              </a:ext>
            </a:extLst>
          </p:cNvPr>
          <p:cNvSpPr txBox="1"/>
          <p:nvPr/>
        </p:nvSpPr>
        <p:spPr>
          <a:xfrm>
            <a:off x="28752473" y="22966906"/>
            <a:ext cx="8517002" cy="2817951"/>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nSpc>
                <a:spcPct val="107000"/>
              </a:lnSpc>
              <a:spcAft>
                <a:spcPts val="600"/>
              </a:spcAft>
            </a:pPr>
            <a:r>
              <a:rPr lang="en-US" sz="2400" kern="100" dirty="0">
                <a:ea typeface="Aptos" panose="020B0004020202020204" pitchFamily="34" charset="0"/>
                <a:cs typeface="Times New Roman" panose="02020603050405020304" pitchFamily="18" charset="0"/>
              </a:rPr>
              <a:t>It is very much possible that a more complex architecture may have yielded better results for the neural net, and we did only have 1000 data points, which in general is considered too few for model training. Further, despite strong evidence based on MSE, due to the variability of the NN model’s results, we cannot definitively say that the regression approach yielded better outcomes, despite it seeming clear based on the range of error</a:t>
            </a:r>
          </a:p>
        </p:txBody>
      </p:sp>
      <p:pic>
        <p:nvPicPr>
          <p:cNvPr id="1078" name="Audio 1077">
            <a:hlinkClick r:id="" action="ppaction://media"/>
            <a:extLst>
              <a:ext uri="{FF2B5EF4-FFF2-40B4-BE49-F238E27FC236}">
                <a16:creationId xmlns:a16="http://schemas.microsoft.com/office/drawing/2014/main" id="{1E862839-7EE5-33B9-3ABB-1352FEEDFA39}"/>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658750" t="-658750" r="-658750" b="-658750"/>
          <a:stretch>
            <a:fillRect/>
          </a:stretch>
        </p:blipFill>
        <p:spPr>
          <a:xfrm>
            <a:off x="29418077" y="19816877"/>
            <a:ext cx="8641080" cy="8641080"/>
          </a:xfrm>
          <a:prstGeom prst="ellipse">
            <a:avLst/>
          </a:prstGeom>
        </p:spPr>
      </p:pic>
    </p:spTree>
    <p:extLst>
      <p:ext uri="{BB962C8B-B14F-4D97-AF65-F5344CB8AC3E}">
        <p14:creationId xmlns:p14="http://schemas.microsoft.com/office/powerpoint/2010/main" val="913109555"/>
      </p:ext>
    </p:extLst>
  </p:cSld>
  <p:clrMapOvr>
    <a:masterClrMapping/>
  </p:clrMapOvr>
  <mc:AlternateContent xmlns:mc="http://schemas.openxmlformats.org/markup-compatibility/2006" xmlns:p14="http://schemas.microsoft.com/office/powerpoint/2010/main">
    <mc:Choice Requires="p14">
      <p:transition spd="slow" p14:dur="2000" advTm="551104"/>
    </mc:Choice>
    <mc:Fallback xmlns="">
      <p:transition spd="slow" advTm="551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7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78"/>
                </p:tgtEl>
              </p:cMediaNode>
            </p:audio>
          </p:childTnLst>
        </p:cTn>
      </p:par>
    </p:tnLst>
  </p:timing>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389</TotalTime>
  <Words>1326</Words>
  <Application>Microsoft Office PowerPoint</Application>
  <PresentationFormat>Custom</PresentationFormat>
  <Paragraphs>35</Paragraphs>
  <Slides>1</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Aptos</vt:lpstr>
      <vt:lpstr>Arial</vt:lpstr>
      <vt:lpstr>Calibri</vt:lpstr>
      <vt:lpstr>Calibri Light</vt:lpstr>
      <vt:lpstr>Lucida Sans</vt:lpstr>
      <vt:lpstr>Office 2013 - 2022 Theme</vt:lpstr>
      <vt:lpstr>Machine Learning Approaches to Stock Prediction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Scalable MapReduce-Driven Search Engine Architecture</dc:title>
  <dc:creator>Qiu, Leishu</dc:creator>
  <cp:lastModifiedBy>Sebastian Criado</cp:lastModifiedBy>
  <cp:revision>5</cp:revision>
  <dcterms:created xsi:type="dcterms:W3CDTF">2024-04-24T01:38:19Z</dcterms:created>
  <dcterms:modified xsi:type="dcterms:W3CDTF">2024-05-16T02:38:41Z</dcterms:modified>
</cp:coreProperties>
</file>

<file path=docProps/thumbnail.jpeg>
</file>